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Average"/>
      <p:regular r:id="rId56"/>
    </p:embeddedFont>
    <p:embeddedFont>
      <p:font typeface="Oswald"/>
      <p:regular r:id="rId57"/>
      <p:bold r:id="rId58"/>
    </p:embeddedFont>
    <p:embeddedFont>
      <p:font typeface="Crimson Text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1548767-5284-4CC7-92E4-D99C20BC5C81}">
  <a:tblStyle styleId="{81548767-5284-4CC7-92E4-D99C20BC5C81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1A917A1C-10C3-4E3C-B14B-F741F562741B}" styleName="Table_1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rimsonText-boldItalic.fntdata"/><Relationship Id="rId61" Type="http://schemas.openxmlformats.org/officeDocument/2006/relationships/font" Target="fonts/CrimsonTex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rimsonTex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Oswald-regular.fntdata"/><Relationship Id="rId12" Type="http://schemas.openxmlformats.org/officeDocument/2006/relationships/slide" Target="slides/slide7.xml"/><Relationship Id="rId56" Type="http://schemas.openxmlformats.org/officeDocument/2006/relationships/font" Target="fonts/Average-regular.fntdata"/><Relationship Id="rId15" Type="http://schemas.openxmlformats.org/officeDocument/2006/relationships/slide" Target="slides/slide10.xml"/><Relationship Id="rId59" Type="http://schemas.openxmlformats.org/officeDocument/2006/relationships/font" Target="fonts/CrimsonText-regular.fntdata"/><Relationship Id="rId14" Type="http://schemas.openxmlformats.org/officeDocument/2006/relationships/slide" Target="slides/slide9.xml"/><Relationship Id="rId58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dW is obtained by summing  the product each of the cached receptive field with upstream derivatives.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think of fully connected layers as a series of convolutions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-"/>
              <a:defRPr>
                <a:latin typeface="Crimson Text"/>
                <a:ea typeface="Crimson Text"/>
                <a:cs typeface="Crimson Text"/>
                <a:sym typeface="Crimson Text"/>
              </a:defRPr>
            </a:lvl1pPr>
            <a:lvl2pPr lvl="1">
              <a:spcBef>
                <a:spcPts val="0"/>
              </a:spcBef>
              <a:buChar char="-"/>
              <a:defRPr/>
            </a:lvl2pPr>
            <a:lvl3pPr lvl="2">
              <a:spcBef>
                <a:spcPts val="0"/>
              </a:spcBef>
              <a:buChar char="-"/>
              <a:defRPr/>
            </a:lvl3pPr>
            <a:lvl4pPr lvl="3">
              <a:spcBef>
                <a:spcPts val="0"/>
              </a:spcBef>
              <a:buChar char="-"/>
              <a:defRPr/>
            </a:lvl4pPr>
            <a:lvl5pPr lvl="4">
              <a:spcBef>
                <a:spcPts val="0"/>
              </a:spcBef>
              <a:buChar char="-"/>
              <a:defRPr/>
            </a:lvl5pPr>
            <a:lvl6pPr lvl="5">
              <a:spcBef>
                <a:spcPts val="0"/>
              </a:spcBef>
              <a:buChar char="-"/>
              <a:defRPr/>
            </a:lvl6pPr>
            <a:lvl7pPr lvl="6">
              <a:spcBef>
                <a:spcPts val="0"/>
              </a:spcBef>
              <a:buChar char="-"/>
              <a:defRPr/>
            </a:lvl7pPr>
            <a:lvl8pPr lvl="7">
              <a:spcBef>
                <a:spcPts val="0"/>
              </a:spcBef>
              <a:buChar char="-"/>
              <a:defRPr/>
            </a:lvl8pPr>
            <a:lvl9pPr lvl="8">
              <a:spcBef>
                <a:spcPts val="0"/>
              </a:spcBef>
              <a:buChar char="-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05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09.jpg"/><Relationship Id="rId4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729" y="0"/>
            <a:ext cx="592653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Fully Convolutional Networks for Semantic Segmentation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Jonathan Long, Evan Shelhamer, and Trevor Darrell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deconvolution? - How not to think about it</a:t>
            </a:r>
            <a:r>
              <a:rPr lang="en"/>
              <a:t>...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0000"/>
              </a:buClr>
            </a:pPr>
            <a:r>
              <a:rPr lang="en">
                <a:solidFill>
                  <a:srgbClr val="FF0000"/>
                </a:solidFill>
              </a:rPr>
              <a:t>“Upsampling is (fractionally strided) convolution”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</a:pPr>
            <a:r>
              <a:rPr lang="en">
                <a:solidFill>
                  <a:srgbClr val="FF0000"/>
                </a:solidFill>
              </a:rPr>
              <a:t>Bilinear Interpolation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</a:pPr>
            <a:r>
              <a:rPr lang="en">
                <a:solidFill>
                  <a:srgbClr val="FF0000"/>
                </a:solidFill>
              </a:rPr>
              <a:t>Googling deconvolve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</a:pPr>
            <a:r>
              <a:rPr lang="en">
                <a:solidFill>
                  <a:srgbClr val="FF0000"/>
                </a:solidFill>
              </a:rPr>
              <a:t>Stack overflow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</a:pPr>
            <a:r>
              <a:rPr lang="en">
                <a:solidFill>
                  <a:srgbClr val="FF0000"/>
                </a:solidFill>
              </a:rPr>
              <a:t>“Reversing forward and backward passes of more typical strided convolution”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deconvolution? - Forward pass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54" name="Shape 154"/>
          <p:cNvGraphicFramePr/>
          <p:nvPr/>
        </p:nvGraphicFramePr>
        <p:xfrm>
          <a:off x="1302650" y="182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560300"/>
                <a:gridCol w="560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5" name="Shape 155"/>
          <p:cNvGraphicFramePr/>
          <p:nvPr/>
        </p:nvGraphicFramePr>
        <p:xfrm>
          <a:off x="311700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56" name="Shape 156"/>
          <p:cNvGraphicFramePr/>
          <p:nvPr/>
        </p:nvGraphicFramePr>
        <p:xfrm>
          <a:off x="4233025" y="13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46100"/>
                <a:gridCol w="746100"/>
                <a:gridCol w="746100"/>
                <a:gridCol w="746100"/>
                <a:gridCol w="746100"/>
                <a:gridCol w="746100"/>
              </a:tblGrid>
              <a:tr h="674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57" name="Shape 157"/>
          <p:cNvGraphicFramePr/>
          <p:nvPr/>
        </p:nvGraphicFramePr>
        <p:xfrm>
          <a:off x="2402625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-2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5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58" name="Shape 158"/>
          <p:cNvSpPr txBox="1"/>
          <p:nvPr/>
        </p:nvSpPr>
        <p:spPr>
          <a:xfrm>
            <a:off x="773200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983375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447300" y="1529525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Input: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055675" y="1070000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Output: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deconvolution? - Forward pass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68" name="Shape 168"/>
          <p:cNvGraphicFramePr/>
          <p:nvPr/>
        </p:nvGraphicFramePr>
        <p:xfrm>
          <a:off x="1302650" y="182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560300"/>
                <a:gridCol w="560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69" name="Shape 169"/>
          <p:cNvGraphicFramePr/>
          <p:nvPr/>
        </p:nvGraphicFramePr>
        <p:xfrm>
          <a:off x="311700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70" name="Shape 170"/>
          <p:cNvGraphicFramePr/>
          <p:nvPr/>
        </p:nvGraphicFramePr>
        <p:xfrm>
          <a:off x="4233025" y="13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46100"/>
                <a:gridCol w="746100"/>
                <a:gridCol w="746100"/>
                <a:gridCol w="746100"/>
                <a:gridCol w="746100"/>
                <a:gridCol w="746100"/>
              </a:tblGrid>
              <a:tr h="6743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 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+ 5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4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+ 4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 + 2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71" name="Shape 171"/>
          <p:cNvGraphicFramePr/>
          <p:nvPr/>
        </p:nvGraphicFramePr>
        <p:xfrm>
          <a:off x="2402625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-2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5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72" name="Shape 172"/>
          <p:cNvSpPr txBox="1"/>
          <p:nvPr/>
        </p:nvSpPr>
        <p:spPr>
          <a:xfrm>
            <a:off x="773200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983375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447300" y="1529525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Input: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6055675" y="1070000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Output: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deconvolution? - Forward pass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82" name="Shape 182"/>
          <p:cNvGraphicFramePr/>
          <p:nvPr/>
        </p:nvGraphicFramePr>
        <p:xfrm>
          <a:off x="1302650" y="182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560300"/>
                <a:gridCol w="560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83" name="Shape 183"/>
          <p:cNvGraphicFramePr/>
          <p:nvPr/>
        </p:nvGraphicFramePr>
        <p:xfrm>
          <a:off x="311700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84" name="Shape 184"/>
          <p:cNvGraphicFramePr/>
          <p:nvPr/>
        </p:nvGraphicFramePr>
        <p:xfrm>
          <a:off x="4233025" y="13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46100"/>
                <a:gridCol w="746100"/>
                <a:gridCol w="746100"/>
                <a:gridCol w="746100"/>
                <a:gridCol w="746100"/>
                <a:gridCol w="746100"/>
              </a:tblGrid>
              <a:tr h="674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 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+ 5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4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+ 4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7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 + 2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85" name="Shape 185"/>
          <p:cNvGraphicFramePr/>
          <p:nvPr/>
        </p:nvGraphicFramePr>
        <p:xfrm>
          <a:off x="2402625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-2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5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86" name="Shape 186"/>
          <p:cNvSpPr txBox="1"/>
          <p:nvPr/>
        </p:nvSpPr>
        <p:spPr>
          <a:xfrm>
            <a:off x="773200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983375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447300" y="1529525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Input: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055675" y="1070000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Output: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deconvolution? - Forward pass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96" name="Shape 196"/>
          <p:cNvGraphicFramePr/>
          <p:nvPr/>
        </p:nvGraphicFramePr>
        <p:xfrm>
          <a:off x="1302650" y="182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560300"/>
                <a:gridCol w="560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7" name="Shape 197"/>
          <p:cNvGraphicFramePr/>
          <p:nvPr/>
        </p:nvGraphicFramePr>
        <p:xfrm>
          <a:off x="311700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98" name="Shape 198"/>
          <p:cNvGraphicFramePr/>
          <p:nvPr/>
        </p:nvGraphicFramePr>
        <p:xfrm>
          <a:off x="4233025" y="13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46100"/>
                <a:gridCol w="746100"/>
                <a:gridCol w="746100"/>
                <a:gridCol w="746100"/>
                <a:gridCol w="746100"/>
                <a:gridCol w="746100"/>
              </a:tblGrid>
              <a:tr h="674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 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+ 5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4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+ 4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 + 2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199" name="Shape 199"/>
          <p:cNvGraphicFramePr/>
          <p:nvPr/>
        </p:nvGraphicFramePr>
        <p:xfrm>
          <a:off x="2402625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-2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5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00" name="Shape 200"/>
          <p:cNvSpPr txBox="1"/>
          <p:nvPr/>
        </p:nvSpPr>
        <p:spPr>
          <a:xfrm>
            <a:off x="773200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983375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447300" y="1529525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Input: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055675" y="1070000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Output: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deconvolution? - Forward pass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10" name="Shape 210"/>
          <p:cNvGraphicFramePr/>
          <p:nvPr/>
        </p:nvGraphicFramePr>
        <p:xfrm>
          <a:off x="1302650" y="182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560300"/>
                <a:gridCol w="560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11" name="Shape 211"/>
          <p:cNvGraphicFramePr/>
          <p:nvPr/>
        </p:nvGraphicFramePr>
        <p:xfrm>
          <a:off x="311700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10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12" name="Shape 212"/>
          <p:cNvGraphicFramePr/>
          <p:nvPr/>
        </p:nvGraphicFramePr>
        <p:xfrm>
          <a:off x="4233025" y="13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46100"/>
                <a:gridCol w="746100"/>
                <a:gridCol w="746100"/>
                <a:gridCol w="746100"/>
                <a:gridCol w="746100"/>
                <a:gridCol w="746100"/>
              </a:tblGrid>
              <a:tr h="674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 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+ 5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- 7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4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+ 4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+ 1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2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+ 3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8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10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+ 7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3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+ 0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FF00"/>
                          </a:solidFill>
                        </a:rPr>
                        <a:t>* 7</a:t>
                      </a:r>
                      <a:r>
                        <a:rPr lang="en" sz="1000">
                          <a:solidFill>
                            <a:srgbClr val="00FFFF"/>
                          </a:solidFill>
                        </a:rPr>
                        <a:t> + 2</a:t>
                      </a: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3" name="Shape 213"/>
          <p:cNvGraphicFramePr/>
          <p:nvPr/>
        </p:nvGraphicFramePr>
        <p:xfrm>
          <a:off x="2402625" y="28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-2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5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4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1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3</a:t>
                      </a:r>
                    </a:p>
                  </a:txBody>
                  <a:tcPr marT="91425" marB="91425" marR="91425" marL="91425" anchor="ctr"/>
                </a:tc>
              </a:tr>
              <a:tr h="3517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7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0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FF"/>
                          </a:solidFill>
                        </a:rPr>
                        <a:t>2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14" name="Shape 214"/>
          <p:cNvSpPr txBox="1"/>
          <p:nvPr/>
        </p:nvSpPr>
        <p:spPr>
          <a:xfrm>
            <a:off x="773200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983375" y="2554950"/>
            <a:ext cx="369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447300" y="1529525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Input: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055675" y="1070000"/>
            <a:ext cx="8313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Output: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deconvolution? - Forward Pass Implementation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“Reversing forward and backward passes of more typical strided convolution”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3-27 at 7.14.47 PM.png"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6765"/>
            <a:ext cx="9144000" cy="260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deconvolution? - Caffe implementation</a:t>
            </a:r>
          </a:p>
        </p:txBody>
      </p:sp>
      <p:pic>
        <p:nvPicPr>
          <p:cNvPr descr="Screen Shot 2017-03-27 at 7.14.47 PM.png" id="230" name="Shape 230"/>
          <p:cNvPicPr preferRelativeResize="0"/>
          <p:nvPr/>
        </p:nvPicPr>
        <p:blipFill rotWithShape="1">
          <a:blip r:embed="rId3">
            <a:alphaModFix/>
          </a:blip>
          <a:srcRect b="17850" l="0" r="0" t="0"/>
          <a:stretch/>
        </p:blipFill>
        <p:spPr>
          <a:xfrm>
            <a:off x="67225" y="1500724"/>
            <a:ext cx="9144000" cy="214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-392225" y="2410125"/>
            <a:ext cx="9827700" cy="347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 deconvolution? - Caffe implementation</a:t>
            </a:r>
          </a:p>
        </p:txBody>
      </p:sp>
      <p:pic>
        <p:nvPicPr>
          <p:cNvPr descr="Screen Shot 2017-03-27 at 7.33.02 PM.png"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35"/>
            <a:ext cx="9144000" cy="370046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-403425" y="4180650"/>
            <a:ext cx="9827700" cy="45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Convolutional Layer backward pass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backward_cpu_gemm(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top_diff + n * this-&gt;top_dim_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, weight,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           bottom_diff + n * this-&gt;bottom_dim_);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Downstream Derivative (C++ pointer idiom)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Convolution weight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dx (C++ pointer idiom)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segmentation?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Crimson Text"/>
            </a:pPr>
            <a:r>
              <a:rPr lang="en"/>
              <a:t>Classify each pixel independently</a:t>
            </a:r>
          </a:p>
        </p:txBody>
      </p:sp>
      <p:sp>
        <p:nvSpPr>
          <p:cNvPr id="68" name="Shape 68"/>
          <p:cNvSpPr/>
          <p:nvPr/>
        </p:nvSpPr>
        <p:spPr>
          <a:xfrm>
            <a:off x="3222000" y="1978187"/>
            <a:ext cx="2852400" cy="2352300"/>
          </a:xfrm>
          <a:prstGeom prst="rightArrow">
            <a:avLst>
              <a:gd fmla="val 77307" name="adj1"/>
              <a:gd fmla="val 50000" name="adj2"/>
            </a:avLst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descr="alex5.wmf" id="69" name="Shape 69"/>
          <p:cNvPicPr preferRelativeResize="0"/>
          <p:nvPr/>
        </p:nvPicPr>
        <p:blipFill rotWithShape="1">
          <a:blip r:embed="rId3">
            <a:alphaModFix/>
          </a:blip>
          <a:srcRect b="13020" l="83307" r="0" t="30928"/>
          <a:stretch/>
        </p:blipFill>
        <p:spPr>
          <a:xfrm>
            <a:off x="6123024" y="2121525"/>
            <a:ext cx="2852276" cy="2135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Shape 70"/>
          <p:cNvGrpSpPr/>
          <p:nvPr/>
        </p:nvGrpSpPr>
        <p:grpSpPr>
          <a:xfrm>
            <a:off x="3258075" y="2445749"/>
            <a:ext cx="2638475" cy="1459024"/>
            <a:chOff x="3181875" y="1759949"/>
            <a:chExt cx="2638475" cy="1459024"/>
          </a:xfrm>
        </p:grpSpPr>
        <p:pic>
          <p:nvPicPr>
            <p:cNvPr descr="generic-alex.wmf" id="71" name="Shape 71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3181875" y="1759949"/>
              <a:ext cx="2638475" cy="1459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Shape 72"/>
            <p:cNvSpPr txBox="1"/>
            <p:nvPr/>
          </p:nvSpPr>
          <p:spPr>
            <a:xfrm>
              <a:off x="3599025" y="1907600"/>
              <a:ext cx="1914900" cy="12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0"/>
                <a:t>???</a:t>
              </a:r>
            </a:p>
          </p:txBody>
        </p:sp>
      </p:grpSp>
      <p:pic>
        <p:nvPicPr>
          <p:cNvPr descr="alex3.wmf" id="73" name="Shape 73"/>
          <p:cNvPicPr preferRelativeResize="0"/>
          <p:nvPr/>
        </p:nvPicPr>
        <p:blipFill rotWithShape="1">
          <a:blip r:embed="rId5">
            <a:alphaModFix/>
          </a:blip>
          <a:srcRect b="11930" l="0" r="83063" t="30933"/>
          <a:stretch/>
        </p:blipFill>
        <p:spPr>
          <a:xfrm>
            <a:off x="210025" y="2116537"/>
            <a:ext cx="2852276" cy="21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235325" y="4650450"/>
            <a:ext cx="51660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Images from Shelhamer, Long and Darrell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Convolutional Layer backward pass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backward_cpu_gemm(top_diff + n * this-&gt;top_dim_,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weight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,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           bottom_diff + n * this-&gt;bottom_dim_);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Downstream Derivative (C++ pointer idiom)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Convolution weight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x (C++ pointer idiom)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Convolutional Layer backward pass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backward_cpu_gemm(top_diff + n * this-&gt;top_dim_, weight,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          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bottom_diff + n * this-&gt;bottom_dim_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);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Downstream Derivative (C++ pointer idiom)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Convolution weight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x (C++ pointer idiom)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 Backward </a:t>
            </a:r>
            <a:r>
              <a:rPr lang="en"/>
              <a:t>--&gt;</a:t>
            </a:r>
            <a:r>
              <a:rPr lang="en"/>
              <a:t> Deconvolution Forward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backward_cpu_gemm(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top_diff + n * this-&gt;top_dim_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 weight,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              bottom_diff + n * this-&gt;bottom_dim_);  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backward_cpu_gemm(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bottom_data + n * this-&gt;bottom_dim_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 weight,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              top_data + n * this-&gt;top_dim_);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Downstream Derivative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Upstream Data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Convolution weights 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--&gt;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Deconvolution weights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dx 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--&gt; Output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 Backward --&gt; Deconvolution Forward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backward_cpu_gemm(top_diff + n * this-&gt;top_dim_,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weight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              bottom_diff + n * this-&gt;bottom_dim_);  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backward_cpu_gemm(bottom_data + n * this-&gt;bottom_dim_,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weight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              top_data + n * this-&gt;top_dim_);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Downstream Derivative --&gt; Upstream Data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Convolution weights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Deconvolution weights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dx --&gt; Output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 Backward --&gt; Deconvolution Forward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backward_cpu_gemm(top_diff + n * this-&gt;top_dim_, weight,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              </a:t>
            </a: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bottom_diff + n * this-&gt;bottom_dim_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);  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backward_cpu_gemm(bottom_data + n * this-&gt;bottom_dim_, weight,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             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top_data + n * this-&gt;top_dim_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Downstream Derivative --&gt; Upstream Data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Convolution weights --&gt; Deconvolution weights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dx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Convolutional Layer forward pass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forward_cpu_gemm(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bottom_data + n * this-&gt;bottom_dim_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, weight, top_data + n * this-&gt;top_dim_);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X - Upstream data (C++ pointer idiom)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W - Convolution weights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Y - Output (C++ pointer idiom)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Convolutional Layer forward pass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forward_cpu_gemm(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bottom_data + n * this-&gt;bottom_dim_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, weight, top_data + n * this-&gt;top_dim_);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X - Upstream data (C++ pointer idiom)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W - Convolution weights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Y - Output (C++ pointer idiom)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Convolutional Layer forward pass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forward_cpu_gemm(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bottom_data + n * this-&gt;bottom_dim_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, weight, top_data + n * this-&gt;top_dim_);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X - Upstream data (C++ pointer idiom)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W - Convolution weights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 - Output (C++ pointer idiom)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 forward </a:t>
            </a:r>
            <a:r>
              <a:rPr lang="en"/>
              <a:t>--&gt;</a:t>
            </a:r>
            <a:r>
              <a:rPr lang="en"/>
              <a:t> Deconvolution backward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forward_cpu_gemm(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bottom_data + n * this-&gt;bottom_dim_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, weight, top_data + n * this-&gt;top_dim_);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forward_cpu_gemm(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top_diff + n * this-&gt;top_dim_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, weight, bottom_diff + n * this-&gt;bottom_dim_,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this-&gt;param_propagate_down_[0]);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Upstream data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--&gt;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Downstream derivative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Convolution weights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--&gt;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Deconvolutional weights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Output 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--&gt;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dx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 forward --&gt; Deconvolution backward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forward_cpu_gemm(bottom_data + n * this-&gt;bottom_dim_, 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weight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 top_data + n * this-&gt;top_dim_);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forward_cpu_gemm(top_diff + n * this-&gt;top_dim_, 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weight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 bottom_diff + n * this-&gt;bottom_dim_,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this-&gt;param_propagate_down_[0]);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Upstream data --&gt; Downstream derivative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Convolution weights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Deconvolutional weights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Output --&gt; dx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segmentation?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Crimson Text"/>
            </a:pPr>
            <a:r>
              <a:rPr lang="en"/>
              <a:t>Also solves  classification problems.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Solves localization aspects of object detection, but doesn’t differentiate well between same-class objects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3D reconstruction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Segmentation provides contour information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Medical imaging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Identify tumours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Measure abnormalities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Surgery planning / assistance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Diagnostics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Convolution forward </a:t>
            </a:r>
            <a:r>
              <a:rPr lang="en"/>
              <a:t>--&gt;</a:t>
            </a:r>
            <a:r>
              <a:rPr lang="en"/>
              <a:t> Deconvolution backward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forward_cpu_gemm(bottom_data + n * this-&gt;bottom_dim_, weight, 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top_data + n * this-&gt;top_dim_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forward_cpu_gemm(top_diff + n * this-&gt;top_dim_, weight, 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bottom_diff + n * this-&gt;bottom_dim_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this-&gt;param_propagate_down_[0]);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Upstream data --&gt; Downstream derivative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Convolution weights --&gt; Deconvolutional weights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about dw?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weight_cpu_gemm(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bottom_data + n * this-&gt;bottom_dim_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,top_diff + n * this-&gt;top_dim_, weight_diff);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weight_cpu_gemm(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top_diff + n * this-&gt;top_dim_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,bottom_data + n * this-&gt;bottom_dim_, weight_diff);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Cached Upstream Receptive Fields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Downstream derivative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Downstream derivatives --&gt; Cached Upstream Receptive Fields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dw --&gt; 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about dw?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weight_cpu_gemm(bottom_data + n * this-&gt;bottom_dim_,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top_diff + n * this-&gt;top_dim_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 weight_diff);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weight_cpu_gemm(top_diff + n * this-&gt;top_dim_,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bottom_data + n * this-&gt;bottom_dim_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, weight_diff);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Cached Upstream Receptive Fields --&gt; Downstream derivative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Downstream derivatives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Cached Upstream Receptive Fields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dw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dw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about dw?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weight_cpu_gemm(bottom_data + n * this-&gt;bottom_dim_,top_diff + n * this-&gt;top_dim_, </a:t>
            </a:r>
            <a:r>
              <a:rPr lang="en" sz="1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weight_diff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weight_cpu_gemm(top_diff + n * this-&gt;top_dim_,bottom_data + n * this-&gt;bottom_dim_, </a:t>
            </a:r>
            <a:r>
              <a:rPr lang="en" sz="12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weight_diff</a:t>
            </a:r>
            <a:r>
              <a:rPr lang="en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Cached Upstream Receptive Fields --&gt; Downstream derivative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Downstream derivatives --&gt; Cached Upstream Receptive Fields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dw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--&gt; </a:t>
            </a: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dw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Take classification networks that perform well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VGG, AlexNet, GoogLeNet (We end up using VGG16)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Remove final classification layer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Cast fully connected layers to convolutions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Classification Network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87" y="2313850"/>
            <a:ext cx="1933475" cy="144904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3156987" y="26754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5211987" y="26754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484087" y="2907875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4598487" y="2907875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3145200" y="28068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5147500" y="2806800"/>
            <a:ext cx="150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Fully-Connected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Layers</a:t>
            </a:r>
          </a:p>
        </p:txBody>
      </p:sp>
      <p:sp>
        <p:nvSpPr>
          <p:cNvPr id="348" name="Shape 348"/>
          <p:cNvSpPr/>
          <p:nvPr/>
        </p:nvSpPr>
        <p:spPr>
          <a:xfrm>
            <a:off x="7269387" y="26838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x="7205800" y="2806800"/>
            <a:ext cx="150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Scores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(fixed size)</a:t>
            </a:r>
          </a:p>
        </p:txBody>
      </p:sp>
      <p:sp>
        <p:nvSpPr>
          <p:cNvPr id="350" name="Shape 350"/>
          <p:cNvSpPr/>
          <p:nvPr/>
        </p:nvSpPr>
        <p:spPr>
          <a:xfrm>
            <a:off x="6649887" y="2907875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Fully Convolutional Network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87" y="1780450"/>
            <a:ext cx="1933475" cy="14490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3851787" y="21420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6244587" y="36810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3178887" y="2374475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5352704" y="2361450"/>
            <a:ext cx="761700" cy="36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x="3840000" y="22734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Layers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180400" y="3808200"/>
            <a:ext cx="150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1x1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Convolutions</a:t>
            </a:r>
          </a:p>
        </p:txBody>
      </p:sp>
      <p:sp>
        <p:nvSpPr>
          <p:cNvPr id="364" name="Shape 364"/>
          <p:cNvSpPr/>
          <p:nvPr/>
        </p:nvSpPr>
        <p:spPr>
          <a:xfrm>
            <a:off x="3703602" y="3685200"/>
            <a:ext cx="16035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/>
        </p:nvSpPr>
        <p:spPr>
          <a:xfrm>
            <a:off x="3590200" y="3808200"/>
            <a:ext cx="18303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Scores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(size ~ image size)</a:t>
            </a:r>
          </a:p>
        </p:txBody>
      </p:sp>
      <p:sp>
        <p:nvSpPr>
          <p:cNvPr id="366" name="Shape 366"/>
          <p:cNvSpPr/>
          <p:nvPr/>
        </p:nvSpPr>
        <p:spPr>
          <a:xfrm rot="5400000">
            <a:off x="6669387" y="3145987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6255387" y="21462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 txBox="1"/>
          <p:nvPr/>
        </p:nvSpPr>
        <p:spPr>
          <a:xfrm>
            <a:off x="6244000" y="2186762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NxM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5333800" y="2347187"/>
            <a:ext cx="8421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  <p:sp>
        <p:nvSpPr>
          <p:cNvPr id="370" name="Shape 370"/>
          <p:cNvSpPr/>
          <p:nvPr/>
        </p:nvSpPr>
        <p:spPr>
          <a:xfrm flipH="1">
            <a:off x="5456948" y="395100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Upsample using deconvolutions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Now that the FC layers are convolutional, we can handle arbitrary image dimensions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87" y="1932850"/>
            <a:ext cx="1933475" cy="144904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/>
          <p:nvPr/>
        </p:nvSpPr>
        <p:spPr>
          <a:xfrm>
            <a:off x="3013587" y="22944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7387587" y="38334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340687" y="2526875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4438304" y="2513850"/>
            <a:ext cx="761700" cy="36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3001800" y="24258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Layers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7323400" y="3960600"/>
            <a:ext cx="150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1x1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Convolutions</a:t>
            </a:r>
          </a:p>
        </p:txBody>
      </p:sp>
      <p:sp>
        <p:nvSpPr>
          <p:cNvPr id="384" name="Shape 384"/>
          <p:cNvSpPr/>
          <p:nvPr/>
        </p:nvSpPr>
        <p:spPr>
          <a:xfrm>
            <a:off x="5035002" y="3837600"/>
            <a:ext cx="1603499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4921600" y="3960600"/>
            <a:ext cx="18303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Deconvolutional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</a:t>
            </a:r>
          </a:p>
        </p:txBody>
      </p:sp>
      <p:sp>
        <p:nvSpPr>
          <p:cNvPr id="386" name="Shape 386"/>
          <p:cNvSpPr/>
          <p:nvPr/>
        </p:nvSpPr>
        <p:spPr>
          <a:xfrm>
            <a:off x="6733587" y="2568587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5264787" y="22986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5253400" y="2339162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NxM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419400" y="2499587"/>
            <a:ext cx="8421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  <p:sp>
        <p:nvSpPr>
          <p:cNvPr id="390" name="Shape 390"/>
          <p:cNvSpPr/>
          <p:nvPr/>
        </p:nvSpPr>
        <p:spPr>
          <a:xfrm flipH="1">
            <a:off x="6676148" y="410340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7368999" y="2327700"/>
            <a:ext cx="14289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 txBox="1"/>
          <p:nvPr/>
        </p:nvSpPr>
        <p:spPr>
          <a:xfrm>
            <a:off x="7179400" y="2450700"/>
            <a:ext cx="18303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Deconvolutional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Layers</a:t>
            </a:r>
          </a:p>
        </p:txBody>
      </p:sp>
      <p:sp>
        <p:nvSpPr>
          <p:cNvPr id="393" name="Shape 393"/>
          <p:cNvSpPr/>
          <p:nvPr/>
        </p:nvSpPr>
        <p:spPr>
          <a:xfrm flipH="1">
            <a:off x="4358948" y="410340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 flipH="1" rot="-5400000">
            <a:off x="7791548" y="335055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2937387" y="38184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 txBox="1"/>
          <p:nvPr/>
        </p:nvSpPr>
        <p:spPr>
          <a:xfrm>
            <a:off x="2925600" y="39498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Pixelwise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Scores</a:t>
            </a:r>
          </a:p>
        </p:txBody>
      </p:sp>
      <p:sp>
        <p:nvSpPr>
          <p:cNvPr id="397" name="Shape 397"/>
          <p:cNvSpPr/>
          <p:nvPr/>
        </p:nvSpPr>
        <p:spPr>
          <a:xfrm flipH="1">
            <a:off x="2259348" y="408840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709587" y="38316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 txBox="1"/>
          <p:nvPr/>
        </p:nvSpPr>
        <p:spPr>
          <a:xfrm>
            <a:off x="697800" y="39630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Pixelwise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Prediction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Now we have a dense prediction, but it could still be better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We lose spatial information when we go down to the “fully connected” parts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Fix this by adding skip layers and fusion layers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Skip layers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Take early layers which encode spatial information and send their output further ahead in the network, forming a DAG</a:t>
            </a:r>
          </a:p>
        </p:txBody>
      </p:sp>
      <p:sp>
        <p:nvSpPr>
          <p:cNvPr id="412" name="Shape 412"/>
          <p:cNvSpPr/>
          <p:nvPr/>
        </p:nvSpPr>
        <p:spPr>
          <a:xfrm>
            <a:off x="138987" y="28368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1563704" y="3056250"/>
            <a:ext cx="761699" cy="36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127200" y="29682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Layer 1</a:t>
            </a:r>
          </a:p>
        </p:txBody>
      </p:sp>
      <p:sp>
        <p:nvSpPr>
          <p:cNvPr id="415" name="Shape 415"/>
          <p:cNvSpPr/>
          <p:nvPr/>
        </p:nvSpPr>
        <p:spPr>
          <a:xfrm>
            <a:off x="3858987" y="3110987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2390187" y="28410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2385250" y="2968187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Layer 2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1544800" y="3041987"/>
            <a:ext cx="842100" cy="39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4390000" y="3033975"/>
            <a:ext cx="393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D9D9D9"/>
                </a:solidFill>
              </a:rPr>
              <a:t>...</a:t>
            </a:r>
          </a:p>
        </p:txBody>
      </p:sp>
      <p:sp>
        <p:nvSpPr>
          <p:cNvPr id="420" name="Shape 420"/>
          <p:cNvSpPr/>
          <p:nvPr/>
        </p:nvSpPr>
        <p:spPr>
          <a:xfrm>
            <a:off x="4783887" y="3122087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5438187" y="28410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5433250" y="2968187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Layer 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(deconv)</a:t>
            </a:r>
          </a:p>
        </p:txBody>
      </p:sp>
      <p:sp>
        <p:nvSpPr>
          <p:cNvPr id="423" name="Shape 423"/>
          <p:cNvSpPr/>
          <p:nvPr/>
        </p:nvSpPr>
        <p:spPr>
          <a:xfrm>
            <a:off x="7626837" y="28368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 txBox="1"/>
          <p:nvPr/>
        </p:nvSpPr>
        <p:spPr>
          <a:xfrm>
            <a:off x="7621900" y="2963987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Layer N+1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(fusion)</a:t>
            </a:r>
          </a:p>
        </p:txBody>
      </p:sp>
      <p:sp>
        <p:nvSpPr>
          <p:cNvPr id="425" name="Shape 425"/>
          <p:cNvSpPr/>
          <p:nvPr/>
        </p:nvSpPr>
        <p:spPr>
          <a:xfrm>
            <a:off x="6864404" y="3033975"/>
            <a:ext cx="761700" cy="36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 txBox="1"/>
          <p:nvPr/>
        </p:nvSpPr>
        <p:spPr>
          <a:xfrm>
            <a:off x="6839500" y="3015512"/>
            <a:ext cx="842100" cy="39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  <p:cxnSp>
        <p:nvCxnSpPr>
          <p:cNvPr id="427" name="Shape 427"/>
          <p:cNvCxnSpPr>
            <a:stCxn id="414" idx="2"/>
            <a:endCxn id="423" idx="2"/>
          </p:cNvCxnSpPr>
          <p:nvPr/>
        </p:nvCxnSpPr>
        <p:spPr>
          <a:xfrm flipH="1" rot="-5400000">
            <a:off x="4533150" y="-144450"/>
            <a:ext cx="64800" cy="7499700"/>
          </a:xfrm>
          <a:prstGeom prst="curvedConnector3">
            <a:avLst>
              <a:gd fmla="val 46747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8" name="Shape 428"/>
          <p:cNvCxnSpPr/>
          <p:nvPr/>
        </p:nvCxnSpPr>
        <p:spPr>
          <a:xfrm flipH="1" rot="10800000">
            <a:off x="7848000" y="3645000"/>
            <a:ext cx="462300" cy="11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29" name="Shape 429"/>
          <p:cNvSpPr txBox="1"/>
          <p:nvPr/>
        </p:nvSpPr>
        <p:spPr>
          <a:xfrm>
            <a:off x="4105200" y="3794400"/>
            <a:ext cx="549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Skip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How? - A brief history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Thresholding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Convert to grayscale and apply a threshold for binary segmentation (is object / is background)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69400"/>
            <a:ext cx="3516825" cy="23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300" y="2069400"/>
            <a:ext cx="3516832" cy="23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4129762" y="2898000"/>
            <a:ext cx="906300" cy="53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Fusion layers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Take multiple layers </a:t>
            </a:r>
            <a:r>
              <a:rPr b="1" lang="en"/>
              <a:t>with the same dimensionality</a:t>
            </a:r>
            <a:r>
              <a:rPr lang="en"/>
              <a:t> as input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Sum the inputs elementwise</a:t>
            </a:r>
          </a:p>
        </p:txBody>
      </p:sp>
      <p:sp>
        <p:nvSpPr>
          <p:cNvPr id="436" name="Shape 436"/>
          <p:cNvSpPr/>
          <p:nvPr/>
        </p:nvSpPr>
        <p:spPr>
          <a:xfrm>
            <a:off x="1114887" y="225525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 rot="1184876">
            <a:off x="2873753" y="2902954"/>
            <a:ext cx="761802" cy="3621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 txBox="1"/>
          <p:nvPr/>
        </p:nvSpPr>
        <p:spPr>
          <a:xfrm>
            <a:off x="1103100" y="238665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Layer 1</a:t>
            </a:r>
          </a:p>
        </p:txBody>
      </p:sp>
      <p:sp>
        <p:nvSpPr>
          <p:cNvPr id="439" name="Shape 439"/>
          <p:cNvSpPr/>
          <p:nvPr/>
        </p:nvSpPr>
        <p:spPr>
          <a:xfrm>
            <a:off x="1122387" y="376200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 txBox="1"/>
          <p:nvPr/>
        </p:nvSpPr>
        <p:spPr>
          <a:xfrm>
            <a:off x="1117450" y="3889187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Layer 2</a:t>
            </a:r>
          </a:p>
        </p:txBody>
      </p:sp>
      <p:sp>
        <p:nvSpPr>
          <p:cNvPr id="441" name="Shape 441"/>
          <p:cNvSpPr txBox="1"/>
          <p:nvPr/>
        </p:nvSpPr>
        <p:spPr>
          <a:xfrm rot="1207565">
            <a:off x="2836097" y="2879722"/>
            <a:ext cx="842228" cy="398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  <p:sp>
        <p:nvSpPr>
          <p:cNvPr id="442" name="Shape 442"/>
          <p:cNvSpPr/>
          <p:nvPr/>
        </p:nvSpPr>
        <p:spPr>
          <a:xfrm>
            <a:off x="3869862" y="3040950"/>
            <a:ext cx="13770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 txBox="1"/>
          <p:nvPr/>
        </p:nvSpPr>
        <p:spPr>
          <a:xfrm>
            <a:off x="3864925" y="3168137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Fusion Layer</a:t>
            </a:r>
          </a:p>
        </p:txBody>
      </p:sp>
      <p:sp>
        <p:nvSpPr>
          <p:cNvPr id="444" name="Shape 444"/>
          <p:cNvSpPr/>
          <p:nvPr/>
        </p:nvSpPr>
        <p:spPr>
          <a:xfrm>
            <a:off x="6331450" y="3065400"/>
            <a:ext cx="14319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6198650" y="3125400"/>
            <a:ext cx="16818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Elementwise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 1 + Layer 2</a:t>
            </a:r>
          </a:p>
        </p:txBody>
      </p:sp>
      <p:sp>
        <p:nvSpPr>
          <p:cNvPr id="446" name="Shape 446"/>
          <p:cNvSpPr/>
          <p:nvPr/>
        </p:nvSpPr>
        <p:spPr>
          <a:xfrm rot="-1178045">
            <a:off x="2873870" y="3686201"/>
            <a:ext cx="761580" cy="3621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 txBox="1"/>
          <p:nvPr/>
        </p:nvSpPr>
        <p:spPr>
          <a:xfrm rot="-1115781">
            <a:off x="2832210" y="3665654"/>
            <a:ext cx="841959" cy="39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  <p:sp>
        <p:nvSpPr>
          <p:cNvPr id="448" name="Shape 448"/>
          <p:cNvSpPr/>
          <p:nvPr/>
        </p:nvSpPr>
        <p:spPr>
          <a:xfrm>
            <a:off x="5418953" y="3260408"/>
            <a:ext cx="761700" cy="36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 txBox="1"/>
          <p:nvPr/>
        </p:nvSpPr>
        <p:spPr>
          <a:xfrm rot="1225">
            <a:off x="5395597" y="3241960"/>
            <a:ext cx="8421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Combine the dense representations from early in the network with the upsampled sparse representations from deeper in the network to get accurate pixelwise predictions</a:t>
            </a:r>
          </a:p>
        </p:txBody>
      </p:sp>
      <p:pic>
        <p:nvPicPr>
          <p:cNvPr id="456" name="Shape 4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87" y="1932850"/>
            <a:ext cx="1933475" cy="144904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/>
          <p:nvPr/>
        </p:nvSpPr>
        <p:spPr>
          <a:xfrm>
            <a:off x="2986600" y="2249400"/>
            <a:ext cx="1377000" cy="27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7387600" y="3816000"/>
            <a:ext cx="1377000" cy="28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2340687" y="2222075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4438304" y="2209050"/>
            <a:ext cx="761700" cy="36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 txBox="1"/>
          <p:nvPr/>
        </p:nvSpPr>
        <p:spPr>
          <a:xfrm>
            <a:off x="2945450" y="21948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7542000" y="3772200"/>
            <a:ext cx="1062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1x1 Conv</a:t>
            </a:r>
          </a:p>
        </p:txBody>
      </p:sp>
      <p:sp>
        <p:nvSpPr>
          <p:cNvPr id="463" name="Shape 463"/>
          <p:cNvSpPr/>
          <p:nvPr/>
        </p:nvSpPr>
        <p:spPr>
          <a:xfrm>
            <a:off x="5035000" y="3820200"/>
            <a:ext cx="1603500" cy="28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x="5305150" y="3777600"/>
            <a:ext cx="1062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Deconv</a:t>
            </a:r>
          </a:p>
        </p:txBody>
      </p:sp>
      <p:sp>
        <p:nvSpPr>
          <p:cNvPr id="465" name="Shape 465"/>
          <p:cNvSpPr/>
          <p:nvPr/>
        </p:nvSpPr>
        <p:spPr>
          <a:xfrm>
            <a:off x="6733587" y="2263787"/>
            <a:ext cx="5490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5264800" y="2247000"/>
            <a:ext cx="1377000" cy="27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 txBox="1"/>
          <p:nvPr/>
        </p:nvSpPr>
        <p:spPr>
          <a:xfrm>
            <a:off x="5177800" y="2208462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NxM Conv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4419400" y="2194787"/>
            <a:ext cx="8421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NxMxL</a:t>
            </a:r>
          </a:p>
        </p:txBody>
      </p:sp>
      <p:sp>
        <p:nvSpPr>
          <p:cNvPr id="469" name="Shape 469"/>
          <p:cNvSpPr/>
          <p:nvPr/>
        </p:nvSpPr>
        <p:spPr>
          <a:xfrm flipH="1">
            <a:off x="6676148" y="384780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7368999" y="2022900"/>
            <a:ext cx="1428900" cy="8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 txBox="1"/>
          <p:nvPr/>
        </p:nvSpPr>
        <p:spPr>
          <a:xfrm>
            <a:off x="7179400" y="2145900"/>
            <a:ext cx="18303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Deconvolutional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Layers</a:t>
            </a:r>
          </a:p>
        </p:txBody>
      </p:sp>
      <p:sp>
        <p:nvSpPr>
          <p:cNvPr id="472" name="Shape 472"/>
          <p:cNvSpPr/>
          <p:nvPr/>
        </p:nvSpPr>
        <p:spPr>
          <a:xfrm flipH="1" rot="-5400000">
            <a:off x="7644100" y="3199050"/>
            <a:ext cx="900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2982400" y="4501800"/>
            <a:ext cx="1377000" cy="26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 txBox="1"/>
          <p:nvPr/>
        </p:nvSpPr>
        <p:spPr>
          <a:xfrm>
            <a:off x="2888050" y="4425600"/>
            <a:ext cx="1564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Pixelwise Scores</a:t>
            </a:r>
          </a:p>
        </p:txBody>
      </p:sp>
      <p:sp>
        <p:nvSpPr>
          <p:cNvPr id="475" name="Shape 475"/>
          <p:cNvSpPr/>
          <p:nvPr/>
        </p:nvSpPr>
        <p:spPr>
          <a:xfrm flipH="1">
            <a:off x="2286348" y="450540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6" name="Shape 4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22" y="3435705"/>
            <a:ext cx="1933475" cy="160036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2986600" y="3038400"/>
            <a:ext cx="1933500" cy="27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 txBox="1"/>
          <p:nvPr/>
        </p:nvSpPr>
        <p:spPr>
          <a:xfrm>
            <a:off x="2945450" y="2983800"/>
            <a:ext cx="2058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Conv/Decov (rescale)</a:t>
            </a:r>
          </a:p>
        </p:txBody>
      </p:sp>
      <p:sp>
        <p:nvSpPr>
          <p:cNvPr id="479" name="Shape 479"/>
          <p:cNvSpPr/>
          <p:nvPr/>
        </p:nvSpPr>
        <p:spPr>
          <a:xfrm rot="5400000">
            <a:off x="3543687" y="2661294"/>
            <a:ext cx="3072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2986600" y="3818400"/>
            <a:ext cx="1377000" cy="27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 txBox="1"/>
          <p:nvPr/>
        </p:nvSpPr>
        <p:spPr>
          <a:xfrm>
            <a:off x="2945450" y="3763800"/>
            <a:ext cx="137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Fuse</a:t>
            </a:r>
          </a:p>
        </p:txBody>
      </p:sp>
      <p:sp>
        <p:nvSpPr>
          <p:cNvPr id="482" name="Shape 482"/>
          <p:cNvSpPr/>
          <p:nvPr/>
        </p:nvSpPr>
        <p:spPr>
          <a:xfrm rot="5400000">
            <a:off x="3543687" y="3425694"/>
            <a:ext cx="3072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/>
        </p:nvSpPr>
        <p:spPr>
          <a:xfrm rot="5400000">
            <a:off x="3543687" y="4157694"/>
            <a:ext cx="3072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 flipH="1">
            <a:off x="4394348" y="3847800"/>
            <a:ext cx="609900" cy="26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VGG Base Model (FCN uses configuration D)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Conv layers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stride 1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RELU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Maxpool layers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Kernel size 2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Stride 2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FC layers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Dropout .5</a:t>
            </a: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RELU</a:t>
            </a:r>
          </a:p>
        </p:txBody>
      </p:sp>
      <p:pic>
        <p:nvPicPr>
          <p:cNvPr id="491" name="Shape 4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474" y="1621374"/>
            <a:ext cx="3479625" cy="352212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 txBox="1"/>
          <p:nvPr/>
        </p:nvSpPr>
        <p:spPr>
          <a:xfrm>
            <a:off x="7017925" y="4538900"/>
            <a:ext cx="1598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D9D9D9"/>
                </a:solidFill>
              </a:rPr>
              <a:t>&lt; cast to 7x7 convolutions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7017925" y="4677922"/>
            <a:ext cx="1598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D9D9D9"/>
                </a:solidFill>
              </a:rPr>
              <a:t>&lt; cast to 1x1 convolutions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7017925" y="4794250"/>
            <a:ext cx="21261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D9D9D9"/>
                </a:solidFill>
              </a:rPr>
              <a:t>&lt; replace with 21 1x1 convolutions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FCN-32s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Pad input by 100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Cast FC layers to conv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Upscale with deconv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Still use dropout on “FC” layers</a:t>
            </a:r>
          </a:p>
        </p:txBody>
      </p:sp>
      <p:graphicFrame>
        <p:nvGraphicFramePr>
          <p:cNvPr id="501" name="Shape 501"/>
          <p:cNvGraphicFramePr/>
          <p:nvPr/>
        </p:nvGraphicFramePr>
        <p:xfrm>
          <a:off x="7391400" y="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{1A917A1C-10C3-4E3C-B14B-F741F562741B}</a:tableStyleId>
              </a:tblPr>
              <a:tblGrid>
                <a:gridCol w="1353925"/>
              </a:tblGrid>
              <a:tr h="186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I</a:t>
                      </a:r>
                      <a:r>
                        <a:rPr lang="en" sz="900"/>
                        <a:t>nput (arbitrary size)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maxpool 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conv3-128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conv3-128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maxpool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maxpool 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maxpool 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maxpool 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conv7-4096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conv1-4096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conv1-21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d</a:t>
                      </a:r>
                      <a:r>
                        <a:rPr lang="en" sz="900"/>
                        <a:t>econv64-21 stride 32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86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crop to data size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softmax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Shape 506"/>
          <p:cNvGraphicFramePr/>
          <p:nvPr/>
        </p:nvGraphicFramePr>
        <p:xfrm>
          <a:off x="1676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{1A917A1C-10C3-4E3C-B14B-F741F562741B}</a:tableStyleId>
              </a:tblPr>
              <a:tblGrid>
                <a:gridCol w="1362075"/>
                <a:gridCol w="952500"/>
                <a:gridCol w="1381125"/>
                <a:gridCol w="1019375"/>
                <a:gridCol w="885625"/>
              </a:tblGrid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Input (arbitrary size)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conv3-128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conv3-128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conv7-4096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conv1-4096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conv1-21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581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conv1-21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crop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27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deconv4-21 stride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fuse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upscore32-21 stride 16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crop to data size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softmax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07" name="Shape 507"/>
          <p:cNvSpPr txBox="1"/>
          <p:nvPr/>
        </p:nvSpPr>
        <p:spPr>
          <a:xfrm>
            <a:off x="3872625" y="521725"/>
            <a:ext cx="9231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FCN-16s</a:t>
            </a:r>
          </a:p>
        </p:txBody>
      </p:sp>
      <p:cxnSp>
        <p:nvCxnSpPr>
          <p:cNvPr id="508" name="Shape 508"/>
          <p:cNvCxnSpPr/>
          <p:nvPr/>
        </p:nvCxnSpPr>
        <p:spPr>
          <a:xfrm flipH="1" rot="-5400000">
            <a:off x="2685450" y="3548275"/>
            <a:ext cx="1157100" cy="454800"/>
          </a:xfrm>
          <a:prstGeom prst="bentConnector3">
            <a:avLst>
              <a:gd fmla="val -115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09" name="Shape 509"/>
          <p:cNvCxnSpPr/>
          <p:nvPr/>
        </p:nvCxnSpPr>
        <p:spPr>
          <a:xfrm>
            <a:off x="3498125" y="4080025"/>
            <a:ext cx="0" cy="2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" name="Shape 514"/>
          <p:cNvGraphicFramePr/>
          <p:nvPr/>
        </p:nvGraphicFramePr>
        <p:xfrm>
          <a:off x="6096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{1A917A1C-10C3-4E3C-B14B-F741F562741B}</a:tableStyleId>
              </a:tblPr>
              <a:tblGrid>
                <a:gridCol w="1362075"/>
                <a:gridCol w="952500"/>
                <a:gridCol w="1381125"/>
                <a:gridCol w="647700"/>
                <a:gridCol w="1314450"/>
                <a:gridCol w="1343025"/>
                <a:gridCol w="381000"/>
                <a:gridCol w="552450"/>
              </a:tblGrid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Input (arbitrary size)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conv3-128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conv3-128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conv3-256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conv3-512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maxpool 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conv7-4096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conv1-4096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conv1-21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conv1-21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conv1-21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crop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crop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deconv4-21 stride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fuse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upscore4-21 stride 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fuse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upscore16-21 stride 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deconv16-21 stride 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crop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softmax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15" name="Shape 515"/>
          <p:cNvSpPr txBox="1"/>
          <p:nvPr/>
        </p:nvSpPr>
        <p:spPr>
          <a:xfrm>
            <a:off x="3970400" y="539150"/>
            <a:ext cx="8226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FCN-8s</a:t>
            </a:r>
          </a:p>
        </p:txBody>
      </p:sp>
      <p:cxnSp>
        <p:nvCxnSpPr>
          <p:cNvPr id="516" name="Shape 516"/>
          <p:cNvCxnSpPr/>
          <p:nvPr/>
        </p:nvCxnSpPr>
        <p:spPr>
          <a:xfrm flipH="1" rot="-5400000">
            <a:off x="1625375" y="3544900"/>
            <a:ext cx="1157100" cy="448200"/>
          </a:xfrm>
          <a:prstGeom prst="bentConnector3">
            <a:avLst>
              <a:gd fmla="val 57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17" name="Shape 517"/>
          <p:cNvCxnSpPr/>
          <p:nvPr/>
        </p:nvCxnSpPr>
        <p:spPr>
          <a:xfrm>
            <a:off x="1973125" y="2354375"/>
            <a:ext cx="2675400" cy="1993200"/>
          </a:xfrm>
          <a:prstGeom prst="bentConnector3">
            <a:avLst>
              <a:gd fmla="val 10025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18" name="Shape 518"/>
          <p:cNvCxnSpPr/>
          <p:nvPr/>
        </p:nvCxnSpPr>
        <p:spPr>
          <a:xfrm>
            <a:off x="2434625" y="4033200"/>
            <a:ext cx="0" cy="30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19" name="Shape 519"/>
          <p:cNvCxnSpPr/>
          <p:nvPr/>
        </p:nvCxnSpPr>
        <p:spPr>
          <a:xfrm>
            <a:off x="4661925" y="4033200"/>
            <a:ext cx="0" cy="30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Putting it together - Fully Convolutional Network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Staged versus Unstaged Training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Unstaged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28571"/>
              <a:buFont typeface="Average"/>
            </a:pPr>
            <a:r>
              <a:rPr lang="en"/>
              <a:t>Train FCN-16s and FCN-8s from the VGG16 weights directly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Staged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Train FCN-32s from VGG16 weights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Add skip / fusion from pool layer 4 and fine-tune FCN-16s from the FCN-32s weights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Add skip / fusion from pool layer 3 and fine-tune FCN-8s from the FCN-16s weights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Unstaged training is much faster to train just FCN-8s than staged training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Segmentation Evaluation</a:t>
            </a:r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311700" y="14326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Pixel accuracy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Accuracy on a per pixel basis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Mean accuracy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Mean pixelwise accuracy over all classes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Avoid seemingly good results due to lots of background classification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Mean IU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Mean intersection over union over all classes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Frequency Weighted IU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Mean intersection over union over all classes, weighted by total number of pixels belonging to that class</a:t>
            </a:r>
          </a:p>
        </p:txBody>
      </p:sp>
      <p:pic>
        <p:nvPicPr>
          <p:cNvPr descr="Screen Shot 2017-03-27 at 8.52.10 PM.png"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075" y="1177238"/>
            <a:ext cx="5175225" cy="11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 txBox="1"/>
          <p:nvPr/>
        </p:nvSpPr>
        <p:spPr>
          <a:xfrm>
            <a:off x="5266750" y="4849025"/>
            <a:ext cx="51660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Image from Shelhamer, Long and Darrell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Segmentation Evaluation</a:t>
            </a:r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400" y="1134125"/>
            <a:ext cx="5817742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7653625" y="4213400"/>
            <a:ext cx="16362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Image from Shelhamer, Long and Darrell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x="311700" y="445025"/>
            <a:ext cx="8520600" cy="426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/>
              <a:t>DEMO TIME!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How? - A brief history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Clustering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Cluster pixels based on color, intensity, location, etc.</a:t>
            </a:r>
          </a:p>
        </p:txBody>
      </p:sp>
      <p:sp>
        <p:nvSpPr>
          <p:cNvPr id="96" name="Shape 96"/>
          <p:cNvSpPr/>
          <p:nvPr/>
        </p:nvSpPr>
        <p:spPr>
          <a:xfrm>
            <a:off x="4129762" y="2898000"/>
            <a:ext cx="906300" cy="53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75" y="2151874"/>
            <a:ext cx="3569324" cy="23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774" y="2151875"/>
            <a:ext cx="3569324" cy="23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title"/>
          </p:nvPr>
        </p:nvSpPr>
        <p:spPr>
          <a:xfrm>
            <a:off x="311700" y="445025"/>
            <a:ext cx="8520600" cy="426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Question Time...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How? - A brief history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Histogram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Split histogram around peaks / valleys and partition pixels accordingly</a:t>
            </a:r>
          </a:p>
        </p:txBody>
      </p:sp>
      <p:sp>
        <p:nvSpPr>
          <p:cNvPr id="105" name="Shape 105"/>
          <p:cNvSpPr/>
          <p:nvPr/>
        </p:nvSpPr>
        <p:spPr>
          <a:xfrm>
            <a:off x="4129762" y="2898000"/>
            <a:ext cx="906300" cy="53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51874"/>
            <a:ext cx="3488474" cy="232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674" y="2149062"/>
            <a:ext cx="3488475" cy="2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2367000" y="4703625"/>
            <a:ext cx="518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http://marjan.fesb.hr/~dkrst/fhs/data/fhs-postprint.pdf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about deep learning? - Previous state of the art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Based on R-CNN, Gupta et al.  add depth to the model and do pixel classification via random forest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00" y="1926400"/>
            <a:ext cx="8253000" cy="282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980000" y="4703625"/>
            <a:ext cx="518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https://people.eecs.berkeley.edu/~sgupta/pdf/rcnn-depth.pdf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Roadmap to understanding FCN semantic segmentation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" sz="2400">
                <a:solidFill>
                  <a:schemeClr val="dk1"/>
                </a:solidFill>
              </a:rPr>
              <a:t>Becoming size agnostic - Fully Connected Nets to Fully Convolutional Networks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" sz="2400">
                <a:solidFill>
                  <a:schemeClr val="dk1"/>
                </a:solidFill>
              </a:rPr>
              <a:t>What the heck is a “Deconvolution”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" sz="2400">
                <a:solidFill>
                  <a:schemeClr val="dk1"/>
                </a:solidFill>
              </a:rPr>
              <a:t>Putting it all together - Network </a:t>
            </a:r>
            <a:r>
              <a:rPr lang="en" sz="2400">
                <a:solidFill>
                  <a:schemeClr val="dk1"/>
                </a:solidFill>
              </a:rPr>
              <a:t>Architectures</a:t>
            </a: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" sz="2400">
                <a:solidFill>
                  <a:schemeClr val="dk1"/>
                </a:solidFill>
              </a:rPr>
              <a:t>Demo Time!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FCN - What is it?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chemeClr val="dk1"/>
                </a:solidFill>
              </a:rPr>
              <a:t>“In Convolutional Nets, there is no such thing as "fully-connected layers". There are only </a:t>
            </a:r>
            <a:r>
              <a:rPr i="1" lang="en">
                <a:solidFill>
                  <a:schemeClr val="dk1"/>
                </a:solidFill>
              </a:rPr>
              <a:t>convolutional</a:t>
            </a:r>
            <a:r>
              <a:rPr i="1" lang="en">
                <a:solidFill>
                  <a:schemeClr val="dk1"/>
                </a:solidFill>
              </a:rPr>
              <a:t> layers with 1x1 convolution kernels and a full connection table.”</a:t>
            </a:r>
          </a:p>
          <a:p>
            <a:pPr indent="-228600" lvl="1" marL="914400" rtl="0" algn="r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Yann Lecun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Think of fully connected layers as convolution</a:t>
            </a:r>
            <a:r>
              <a:rPr lang="en">
                <a:solidFill>
                  <a:schemeClr val="dk1"/>
                </a:solidFill>
              </a:rPr>
              <a:t>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We will see how this helps later… </a:t>
            </a:r>
          </a:p>
        </p:txBody>
      </p:sp>
      <p:graphicFrame>
        <p:nvGraphicFramePr>
          <p:cNvPr id="129" name="Shape 129"/>
          <p:cNvGraphicFramePr/>
          <p:nvPr/>
        </p:nvGraphicFramePr>
        <p:xfrm>
          <a:off x="235500" y="369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607875"/>
                <a:gridCol w="607875"/>
                <a:gridCol w="4185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c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0" name="Shape 130"/>
          <p:cNvGraphicFramePr/>
          <p:nvPr/>
        </p:nvGraphicFramePr>
        <p:xfrm>
          <a:off x="2460300" y="332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626500"/>
                <a:gridCol w="626500"/>
                <a:gridCol w="626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w1,1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w1,2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w1,3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w2,1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w2,2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w2,3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w3,1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w3,2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w3,3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1" name="Shape 131"/>
          <p:cNvSpPr txBox="1"/>
          <p:nvPr/>
        </p:nvSpPr>
        <p:spPr>
          <a:xfrm>
            <a:off x="2056200" y="3696450"/>
            <a:ext cx="4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x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494600" y="3696450"/>
            <a:ext cx="4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=</a:t>
            </a:r>
          </a:p>
        </p:txBody>
      </p:sp>
      <p:graphicFrame>
        <p:nvGraphicFramePr>
          <p:cNvPr id="133" name="Shape 133"/>
          <p:cNvGraphicFramePr/>
          <p:nvPr/>
        </p:nvGraphicFramePr>
        <p:xfrm>
          <a:off x="4878900" y="332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607875"/>
                <a:gridCol w="607875"/>
                <a:gridCol w="4185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c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4" name="Shape 134"/>
          <p:cNvSpPr txBox="1"/>
          <p:nvPr/>
        </p:nvSpPr>
        <p:spPr>
          <a:xfrm>
            <a:off x="6574200" y="3291150"/>
            <a:ext cx="4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x</a:t>
            </a:r>
          </a:p>
        </p:txBody>
      </p:sp>
      <p:graphicFrame>
        <p:nvGraphicFramePr>
          <p:cNvPr id="135" name="Shape 135"/>
          <p:cNvGraphicFramePr/>
          <p:nvPr/>
        </p:nvGraphicFramePr>
        <p:xfrm>
          <a:off x="4878900" y="381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607875"/>
                <a:gridCol w="607875"/>
                <a:gridCol w="4185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c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6" name="Shape 136"/>
          <p:cNvSpPr txBox="1"/>
          <p:nvPr/>
        </p:nvSpPr>
        <p:spPr>
          <a:xfrm>
            <a:off x="6574200" y="3784350"/>
            <a:ext cx="4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x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4878900" y="431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607875"/>
                <a:gridCol w="607875"/>
                <a:gridCol w="4185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c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8" name="Shape 138"/>
          <p:cNvSpPr txBox="1"/>
          <p:nvPr/>
        </p:nvSpPr>
        <p:spPr>
          <a:xfrm>
            <a:off x="6574200" y="4281750"/>
            <a:ext cx="4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x</a:t>
            </a:r>
          </a:p>
        </p:txBody>
      </p:sp>
      <p:graphicFrame>
        <p:nvGraphicFramePr>
          <p:cNvPr id="139" name="Shape 139"/>
          <p:cNvGraphicFramePr/>
          <p:nvPr/>
        </p:nvGraphicFramePr>
        <p:xfrm>
          <a:off x="6936300" y="332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23350"/>
                <a:gridCol w="633550"/>
                <a:gridCol w="587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w1,1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w2,1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w3,1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0" name="Shape 140"/>
          <p:cNvGraphicFramePr/>
          <p:nvPr/>
        </p:nvGraphicFramePr>
        <p:xfrm>
          <a:off x="6936300" y="381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28375"/>
                <a:gridCol w="638375"/>
                <a:gridCol w="5915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w1,2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w2,2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w3,2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1" name="Shape 141"/>
          <p:cNvGraphicFramePr/>
          <p:nvPr/>
        </p:nvGraphicFramePr>
        <p:xfrm>
          <a:off x="6936300" y="431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{81548767-5284-4CC7-92E4-D99C20BC5C81}</a:tableStyleId>
              </a:tblPr>
              <a:tblGrid>
                <a:gridCol w="736150"/>
                <a:gridCol w="637150"/>
                <a:gridCol w="571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w1,3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w2,3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</a:rPr>
                        <a:t>w3,3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